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359" r:id="rId4"/>
    <p:sldId id="302" r:id="rId5"/>
    <p:sldId id="360" r:id="rId6"/>
    <p:sldId id="362" r:id="rId7"/>
    <p:sldId id="326" r:id="rId8"/>
    <p:sldId id="327" r:id="rId9"/>
    <p:sldId id="363" r:id="rId10"/>
    <p:sldId id="364" r:id="rId11"/>
    <p:sldId id="313" r:id="rId12"/>
    <p:sldId id="372" r:id="rId13"/>
    <p:sldId id="375" r:id="rId14"/>
    <p:sldId id="373" r:id="rId15"/>
    <p:sldId id="374" r:id="rId16"/>
    <p:sldId id="366" r:id="rId17"/>
    <p:sldId id="367" r:id="rId18"/>
    <p:sldId id="368" r:id="rId19"/>
    <p:sldId id="376" r:id="rId20"/>
    <p:sldId id="378" r:id="rId21"/>
    <p:sldId id="379" r:id="rId22"/>
    <p:sldId id="380" r:id="rId23"/>
    <p:sldId id="382" r:id="rId24"/>
    <p:sldId id="285" r:id="rId25"/>
    <p:sldId id="284" r:id="rId26"/>
  </p:sldIdLst>
  <p:sldSz cx="24384000" cy="13716000"/>
  <p:notesSz cx="6858000" cy="9144000"/>
  <p:embeddedFontLst>
    <p:embeddedFont>
      <p:font typeface="Avenir Book" panose="02000503020000020003" pitchFamily="2" charset="0"/>
      <p:regular r:id="rId28"/>
      <p:italic r:id="rId29"/>
    </p:embeddedFont>
    <p:embeddedFont>
      <p:font typeface="Cambria Math" panose="02040503050406030204" pitchFamily="18" charset="0"/>
      <p:regular r:id="rId30"/>
    </p:embeddedFont>
    <p:embeddedFont>
      <p:font typeface="OCRB" panose="020B0609020202020204" pitchFamily="49" charset="77"/>
      <p:regular r:id="rId31"/>
    </p:embeddedFont>
    <p:embeddedFont>
      <p:font typeface="Open Sans ExtraBold" panose="020B0606030504020204" pitchFamily="34" charset="0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Semibold" panose="020B0606030504020204" pitchFamily="34" charset="0"/>
      <p:regular r:id="rId37"/>
      <p:bold r:id="rId38"/>
      <p:italic r:id="rId39"/>
      <p:boldItalic r:id="rId4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88"/>
  </p:normalViewPr>
  <p:slideViewPr>
    <p:cSldViewPr snapToGrid="0" snapToObjects="1">
      <p:cViewPr varScale="1">
        <p:scale>
          <a:sx n="48" d="100"/>
          <a:sy n="48" d="100"/>
        </p:scale>
        <p:origin x="1136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NP-Completeness Problems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HAMILTONIAN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vertex cover problem is known to be NP-hard, meaning there is no known efficient algorithm to find the optimal solution for large graphs in polynomial time. As such, it is considered one of the classic NP-complete problems. This implies that, as the graph grows larger, the time required to find the optimal solution grows exponentially.</a:t>
            </a:r>
          </a:p>
          <a:p>
            <a:pPr marL="0" indent="0" algn="just" eaLnBrk="1" hangingPunct="1">
              <a:buNone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marL="0" indent="0" algn="just" eaLnBrk="1" hangingPunct="1">
              <a:buNone/>
            </a:pPr>
            <a:r>
              <a:rPr lang="en-US" dirty="0"/>
              <a:t>The vertex cover problem has numerous real-world applications, including resource allocation, network design, sensor placement, and task scheduling. Its significance arises from its connection to many other NP-hard problems, making it an essential problem in the study of computational complexity and algorithm design.</a:t>
            </a:r>
          </a:p>
        </p:txBody>
      </p:sp>
    </p:spTree>
    <p:extLst>
      <p:ext uri="{BB962C8B-B14F-4D97-AF65-F5344CB8AC3E}">
        <p14:creationId xmlns:p14="http://schemas.microsoft.com/office/powerpoint/2010/main" val="38090293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DD9F5-1674-B76C-EFF7-FA714A26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Hamiltonian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82FFC-182B-D25B-3F7A-BB6FB8A4C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4800" u="sng" dirty="0"/>
                  <a:t>Hamiltonian Cycle</a:t>
                </a:r>
              </a:p>
              <a:p>
                <a:r>
                  <a:rPr lang="en-US" altLang="en-US" sz="4800" dirty="0"/>
                  <a:t>Input: undirected graph G=(V,E)</a:t>
                </a:r>
              </a:p>
              <a:p>
                <a:r>
                  <a:rPr lang="en-US" altLang="en-US" sz="4800" dirty="0"/>
                  <a:t>Question: Does a graph </a:t>
                </a:r>
                <a:r>
                  <a:rPr lang="en-US" altLang="en-US" sz="4800" i="1" dirty="0"/>
                  <a:t>G </a:t>
                </a:r>
                <a:r>
                  <a:rPr lang="en-US" altLang="en-US" sz="4800" dirty="0"/>
                  <a:t>have a Hamiltonian cycle? (Hamiltonian cycle = cycle visiting every vertex in V exactly once)</a:t>
                </a:r>
              </a:p>
              <a:p>
                <a:r>
                  <a:rPr lang="en-US" altLang="en-US" sz="4800" dirty="0"/>
                  <a:t>Formal language:</a:t>
                </a:r>
              </a:p>
              <a:p>
                <a:endParaRPr lang="en-US" altLang="en-US" sz="4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𝐻𝐴𝑀𝐶𝑌𝐶𝐿𝐸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h𝑎𝑚𝑖𝑙𝑡𝑜𝑛𝑖𝑎𝑛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altLang="en-US" sz="4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en-US" sz="4800" dirty="0"/>
              </a:p>
              <a:p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F2A19-7DDD-48D0-D2E4-57496B921B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089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TRAVELLING SALESPERSON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1656199" cy="85233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Traveling Salesperson Problem (TSP) is a well-known combinatorial optimization problem in computer science and mathematics. </a:t>
            </a:r>
          </a:p>
          <a:p>
            <a:pPr algn="just"/>
            <a:r>
              <a:rPr lang="en-US" dirty="0"/>
              <a:t>It is classified as an NP-hard problem, which means there is no known efficient algorithm to solve it for all possible instances. </a:t>
            </a:r>
          </a:p>
          <a:p>
            <a:pPr algn="just"/>
            <a:r>
              <a:rPr lang="en-US" dirty="0"/>
              <a:t>The goal of the TSP is to find the shortest possible route that visits a given set of cities and returns to the starting city, while visiting each city exactly once.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380E6-EC86-406F-7676-AE5249DC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27" y="4125886"/>
            <a:ext cx="7860358" cy="64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93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TRAVELLING SALESPERSON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1656199" cy="85233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As mentioned earlier, the TSP is an NP-hard problem, which means it becomes computationally infeasible to find an optimal solution as the number of cities increases. </a:t>
            </a:r>
          </a:p>
          <a:p>
            <a:pPr algn="just"/>
            <a:r>
              <a:rPr lang="en-US" dirty="0"/>
              <a:t>The brute-force approach to solve the TSP involves examining all possible permutations of cities and calculating the total distance for each permutation. </a:t>
            </a:r>
          </a:p>
          <a:p>
            <a:pPr algn="just"/>
            <a:r>
              <a:rPr lang="en-US" dirty="0"/>
              <a:t>However, the number of permutations grows factorially with the number of cities, making this approach impractical for large instances.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380E6-EC86-406F-7676-AE5249DC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27" y="4125886"/>
            <a:ext cx="7860358" cy="64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408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TRAVELLING SALESPERSON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TSP has various real-world applications, such as: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Travel planning: When a salesperson or delivery driver needs to visit multiple cities in the shortest possible way.</a:t>
            </a:r>
          </a:p>
          <a:p>
            <a:pPr algn="just"/>
            <a:r>
              <a:rPr lang="en-US" dirty="0"/>
              <a:t>Circuit board manufacturing: Determining the shortest path for a robotic arm to solder components on a circuit board.</a:t>
            </a:r>
          </a:p>
          <a:p>
            <a:pPr algn="just"/>
            <a:r>
              <a:rPr lang="en-US" dirty="0"/>
              <a:t>DNA sequencing: Ordering genetic fragments to find the shortest superstring.</a:t>
            </a:r>
          </a:p>
          <a:p>
            <a:pPr algn="just"/>
            <a:r>
              <a:rPr lang="en-US" dirty="0"/>
              <a:t>Vehicle routing: Optimizing routes for a fleet of vehicles to minimize fuel consumption or delivery time.</a:t>
            </a:r>
          </a:p>
        </p:txBody>
      </p:sp>
    </p:spTree>
    <p:extLst>
      <p:ext uri="{BB962C8B-B14F-4D97-AF65-F5344CB8AC3E}">
        <p14:creationId xmlns:p14="http://schemas.microsoft.com/office/powerpoint/2010/main" val="22605094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Travelling salesperson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9CC45-66F8-911F-0172-9DB8E481C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dirty="0"/>
              <a:t>Given: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set of cities, represented as points in a 2D plane or with specified coordinates.</a:t>
            </a:r>
          </a:p>
          <a:p>
            <a:pPr eaLnBrk="1" hangingPunct="1"/>
            <a:r>
              <a:rPr lang="en-US" dirty="0"/>
              <a:t>The distance or cost between each pair of cities, assuming a complete graph (i.e., a direct connection exists between any pair of cities).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r>
              <a:rPr lang="en-US" dirty="0"/>
              <a:t>Objective:</a:t>
            </a:r>
          </a:p>
          <a:p>
            <a:pPr eaLnBrk="1" hangingPunct="1"/>
            <a:r>
              <a:rPr lang="en-US" dirty="0"/>
              <a:t>Find the shortest possible tour that starts at a given city, visits all other cities exactly once, and then returns to the starting city.</a:t>
            </a:r>
          </a:p>
        </p:txBody>
      </p:sp>
    </p:spTree>
    <p:extLst>
      <p:ext uri="{BB962C8B-B14F-4D97-AF65-F5344CB8AC3E}">
        <p14:creationId xmlns:p14="http://schemas.microsoft.com/office/powerpoint/2010/main" val="19045663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SUBSET-SUM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1172105" cy="85233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subset-sum problem (SSP) is an arithmetic NP-Complete problem in computer science. </a:t>
            </a:r>
          </a:p>
          <a:p>
            <a:pPr algn="just"/>
            <a:r>
              <a:rPr lang="en-US" dirty="0"/>
              <a:t>Given a finite set S of positive integers and an integer target t &gt; 0, it ask whether there exist a subset S’ whose element sum to exactly t. </a:t>
            </a:r>
          </a:p>
          <a:p>
            <a:pPr algn="just"/>
            <a:r>
              <a:rPr lang="en-US" dirty="0"/>
              <a:t>In example beside, we have S = {10, 0, 5, 8, 6, 2, 4} and t = 15, then subset S’ = {5, 8, 2} is a solution.</a:t>
            </a:r>
          </a:p>
        </p:txBody>
      </p:sp>
      <p:pic>
        <p:nvPicPr>
          <p:cNvPr id="1026" name="Picture 2" descr="Subset Sum Problem Explained (Dynamic Programming)">
            <a:extLst>
              <a:ext uri="{FF2B5EF4-FFF2-40B4-BE49-F238E27FC236}">
                <a16:creationId xmlns:a16="http://schemas.microsoft.com/office/drawing/2014/main" id="{D45F54B4-C353-36EF-07F9-17824B23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399" y="4125886"/>
            <a:ext cx="8731624" cy="42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466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SUBSET-SUM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just" eaLnBrk="1" hangingPunct="1">
              <a:buNone/>
            </a:pPr>
            <a:r>
              <a:rPr lang="en-US" dirty="0"/>
              <a:t>The subset-sum problem has numerous real-world applications, including public-key system, cryptosystems, computer passwords, message verification.</a:t>
            </a:r>
          </a:p>
          <a:p>
            <a:pPr marL="0" indent="0" algn="just" eaLnBrk="1" hangingPunct="1">
              <a:buNone/>
            </a:pPr>
            <a:endParaRPr lang="en-US" dirty="0"/>
          </a:p>
          <a:p>
            <a:pPr marL="0" indent="0" algn="just" eaLnBrk="1" hangingPunct="1">
              <a:buNone/>
            </a:pPr>
            <a:r>
              <a:rPr lang="en-US" dirty="0"/>
              <a:t>The method to solve subset-sum problem could be used to solve many other problems, including:</a:t>
            </a:r>
          </a:p>
          <a:p>
            <a:pPr algn="just"/>
            <a:r>
              <a:rPr lang="en-US" dirty="0"/>
              <a:t>Factoring</a:t>
            </a:r>
          </a:p>
          <a:p>
            <a:pPr algn="just"/>
            <a:r>
              <a:rPr lang="en-US" dirty="0"/>
              <a:t>TSP</a:t>
            </a:r>
          </a:p>
          <a:p>
            <a:pPr algn="just"/>
            <a:r>
              <a:rPr lang="en-US" dirty="0"/>
              <a:t>Any integer programming problem</a:t>
            </a:r>
          </a:p>
          <a:p>
            <a:pPr algn="just"/>
            <a:r>
              <a:rPr lang="en-US" dirty="0"/>
              <a:t>The satisfiability problem</a:t>
            </a:r>
          </a:p>
          <a:p>
            <a:pPr algn="just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551593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SUBSET-SUM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Input: </a:t>
                </a:r>
                <a:r>
                  <a:rPr lang="en-US" dirty="0"/>
                  <a:t>A finite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positive integers and an integer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Output: </a:t>
                </a:r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whose elements sum to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eaLnBrk="1" hangingPunct="1"/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Decision problem: </a:t>
                </a:r>
                <a:r>
                  <a:rPr lang="en-US" dirty="0"/>
                  <a:t>Whether there exist a subset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whose elements sum to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eaLnBrk="1" hangingPunct="1">
                  <a:buNone/>
                </a:pPr>
                <a:endParaRPr lang="en-US" dirty="0"/>
              </a:p>
              <a:p>
                <a:pPr eaLnBrk="1" hangingPunct="1"/>
                <a:r>
                  <a:rPr lang="en-US" dirty="0"/>
                  <a:t>As a language we define:</a:t>
                </a:r>
              </a:p>
              <a:p>
                <a:pPr marL="0" indent="0" algn="ctr" eaLnBrk="1" hangingPunct="1">
                  <a:buNone/>
                </a:pPr>
                <a:r>
                  <a:rPr lang="en-US" b="0" dirty="0"/>
                  <a:t>SUBSET-SUM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exists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subset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989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76E3-E751-B401-5096-1659BC32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2996-D81F-FBD4-082C-D41E4C4E9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1897-E79B-E446-4E63-7D7034B823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 reduction, no single strategy applies to all NP-complete problems.</a:t>
            </a:r>
          </a:p>
          <a:p>
            <a:r>
              <a:rPr lang="en-US" sz="4400" dirty="0"/>
              <a:t>Some reductions are straightforward, such as reducing the </a:t>
            </a:r>
            <a:r>
              <a:rPr lang="en-US" sz="4400" dirty="0" err="1"/>
              <a:t>hamiltonian</a:t>
            </a:r>
            <a:r>
              <a:rPr lang="en-US" sz="4400" dirty="0"/>
              <a:t>-cycle problem to the traveling-salesperson problem. </a:t>
            </a:r>
          </a:p>
          <a:p>
            <a:r>
              <a:rPr lang="en-US" sz="4400" dirty="0"/>
              <a:t>Others are considerably more complicated. </a:t>
            </a:r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322661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NP-Complete problems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Vertex-cover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Hamiltonian cycle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Travelling sales-person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Subset-sum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Reduction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76E3-E751-B401-5096-1659BC32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2996-D81F-FBD4-082C-D41E4C4E9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PITfalls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1897-E79B-E446-4E63-7D7034B823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Don’t get the reduction backward. </a:t>
            </a:r>
          </a:p>
          <a:p>
            <a:r>
              <a:rPr lang="en-US" sz="4800" dirty="0"/>
              <a:t>Show that problem Y is NP-Complete by reducing a known NP-Complete problem X, so that a solution to Y gives a solution to X.</a:t>
            </a:r>
          </a:p>
          <a:p>
            <a:r>
              <a:rPr lang="en-US" sz="4800" dirty="0"/>
              <a:t>Also remember that reducing a known NP-Complete problem X to a problem Y only prove that the problem Y is NP-Hard.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55362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76E3-E751-B401-5096-1659BC32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2996-D81F-FBD4-082C-D41E4C4E9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from general to specific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1897-E79B-E446-4E63-7D7034B823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When reducing problem X to problem Y, you always have to start with an arbitrary input to problem X.</a:t>
            </a:r>
          </a:p>
          <a:p>
            <a:r>
              <a:rPr lang="en-US" sz="4800" dirty="0"/>
              <a:t>However, you are allowed to restrict the input to problem Y as much as you like.</a:t>
            </a:r>
          </a:p>
          <a:p>
            <a:r>
              <a:rPr lang="en-US" sz="4800" dirty="0"/>
              <a:t>For example, when reducing 3-CNF satisfiability to the subset-sum problem, the reduction has to be able to handle any 3-CNF formula as its input, but the input to the subset-sum that it produced had. A particular structure: 2n + 2k integers in the set, and each was formed in a particular way.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751043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76E3-E751-B401-5096-1659BC32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2996-D81F-FBD4-082C-D41E4C4E92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4715569" cy="803546"/>
          </a:xfrm>
        </p:spPr>
        <p:txBody>
          <a:bodyPr>
            <a:normAutofit/>
          </a:bodyPr>
          <a:lstStyle/>
          <a:p>
            <a:r>
              <a:rPr lang="en-US" dirty="0"/>
              <a:t>Select an appropriate problem to reduce from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1897-E79B-E446-4E63-7D7034B823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Reduce from a problem in a domain that is the same as, or at least related to, the domain of the problem that you’re trying to prove NP-complete. </a:t>
            </a:r>
          </a:p>
          <a:p>
            <a:r>
              <a:rPr lang="en-US" sz="4800" dirty="0"/>
              <a:t>For example, we can reduce from vertex-cover to Hamiltonian cycle, then Hamiltonian cycle to TSP, which all are graph problems.</a:t>
            </a:r>
          </a:p>
          <a:p>
            <a:r>
              <a:rPr lang="en-US" sz="4800" dirty="0"/>
              <a:t>However, sometimes it is better to cross from one domain to the other.</a:t>
            </a:r>
          </a:p>
          <a:p>
            <a:r>
              <a:rPr lang="en-US" sz="4800" dirty="0"/>
              <a:t>3-CNF satisfiability can be reduced to clique problem and subset-sum.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51898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4431-18C8-4153-993D-0A4B4914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54005-742C-4A7A-E26E-5C7D56688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9392E-F8AE-F0C4-1D95-D98531EA8A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NP-Complete problems arise in diverse domains.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In this session, we have learned some NP-Complete problems: Vertex-cover problem, Hamiltonian cycle problem, Travelling sales-person problem, and Subset-sum problem.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For reduction, there are many strategies such as make sure to not reduce backward, and choose the appropriate algorithm.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905978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34.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NP-Completeness Problems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58F-D8BD-3C54-79DA-A0568E48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23D4-DFF0-72F1-CB0B-7A8C8D2A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6AF3-AE59-9CE1-5AD9-9A3235C9BE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NP-Complete problems arise in diverse domains: </a:t>
            </a:r>
          </a:p>
          <a:p>
            <a:pPr lvl="1"/>
            <a:r>
              <a:rPr lang="en-US" dirty="0"/>
              <a:t>Boolean logic, </a:t>
            </a:r>
          </a:p>
          <a:p>
            <a:pPr lvl="1"/>
            <a:r>
              <a:rPr lang="en-US" dirty="0"/>
              <a:t>Arithmetic, </a:t>
            </a:r>
          </a:p>
          <a:p>
            <a:pPr lvl="1"/>
            <a:r>
              <a:rPr lang="en-US" dirty="0"/>
              <a:t>Network design, </a:t>
            </a:r>
          </a:p>
          <a:p>
            <a:pPr lvl="1"/>
            <a:r>
              <a:rPr lang="en-US" dirty="0"/>
              <a:t>Sets and partitions, </a:t>
            </a:r>
          </a:p>
          <a:p>
            <a:pPr lvl="1"/>
            <a:r>
              <a:rPr lang="en-US" dirty="0"/>
              <a:t>Storage and retrieval, </a:t>
            </a:r>
          </a:p>
          <a:p>
            <a:pPr lvl="1"/>
            <a:r>
              <a:rPr lang="en-US" dirty="0"/>
              <a:t>Sequencing and scheduling, </a:t>
            </a:r>
          </a:p>
          <a:p>
            <a:pPr lvl="1"/>
            <a:r>
              <a:rPr lang="en-US" dirty="0"/>
              <a:t>Mathematical programming, </a:t>
            </a:r>
          </a:p>
          <a:p>
            <a:pPr lvl="1"/>
            <a:r>
              <a:rPr lang="en-US" dirty="0"/>
              <a:t>Algebra and number theory, </a:t>
            </a:r>
          </a:p>
          <a:p>
            <a:pPr lvl="1"/>
            <a:r>
              <a:rPr lang="en-US" dirty="0"/>
              <a:t>Games and puzzles, </a:t>
            </a:r>
          </a:p>
          <a:p>
            <a:pPr lvl="1"/>
            <a:r>
              <a:rPr lang="en-US" dirty="0"/>
              <a:t>Automata and language theory, </a:t>
            </a:r>
          </a:p>
          <a:p>
            <a:pPr lvl="1"/>
            <a:r>
              <a:rPr lang="en-US" dirty="0"/>
              <a:t>Program optimization, </a:t>
            </a:r>
          </a:p>
          <a:p>
            <a:pPr lvl="1"/>
            <a:r>
              <a:rPr lang="en-US" dirty="0"/>
              <a:t>Biology, chemistry, physics, and more.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5770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58F-D8BD-3C54-79DA-A0568E48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NP-Complete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23D4-DFF0-72F1-CB0B-7A8C8D2A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6AF3-AE59-9CE1-5AD9-9A3235C9BE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session we will define 4 NP-Complete problems:</a:t>
            </a:r>
          </a:p>
          <a:p>
            <a:pPr lvl="1"/>
            <a:r>
              <a:rPr lang="en-US" dirty="0"/>
              <a:t>Vertex-cover</a:t>
            </a:r>
          </a:p>
          <a:p>
            <a:pPr lvl="1"/>
            <a:r>
              <a:rPr lang="en-US" dirty="0"/>
              <a:t>Hamiltonian cycle</a:t>
            </a:r>
          </a:p>
          <a:p>
            <a:pPr lvl="1"/>
            <a:r>
              <a:rPr lang="en-US" dirty="0"/>
              <a:t>Travelling salesperson</a:t>
            </a:r>
          </a:p>
          <a:p>
            <a:pPr lvl="1"/>
            <a:r>
              <a:rPr lang="en-US" dirty="0"/>
              <a:t>Subset-sum</a:t>
            </a:r>
          </a:p>
        </p:txBody>
      </p:sp>
    </p:spTree>
    <p:extLst>
      <p:ext uri="{BB962C8B-B14F-4D97-AF65-F5344CB8AC3E}">
        <p14:creationId xmlns:p14="http://schemas.microsoft.com/office/powerpoint/2010/main" val="2226535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Vertex-cover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1172105" cy="85233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vertex cover problem is a fundamental optimization problem in graph theory and computer science. </a:t>
            </a:r>
          </a:p>
          <a:p>
            <a:pPr algn="just"/>
            <a:r>
              <a:rPr lang="en-US" dirty="0"/>
              <a:t>Given an undirected graph, it seeks to find the </a:t>
            </a:r>
            <a:r>
              <a:rPr lang="en-US" dirty="0">
                <a:solidFill>
                  <a:schemeClr val="accent4"/>
                </a:solidFill>
              </a:rPr>
              <a:t>smallest</a:t>
            </a:r>
            <a:r>
              <a:rPr lang="en-US" dirty="0"/>
              <a:t> set of vertices (nodes) that </a:t>
            </a:r>
            <a:r>
              <a:rPr lang="en-US" dirty="0">
                <a:solidFill>
                  <a:schemeClr val="accent4"/>
                </a:solidFill>
              </a:rPr>
              <a:t>covers</a:t>
            </a:r>
            <a:r>
              <a:rPr lang="en-US" dirty="0"/>
              <a:t> all the edges in the graph. </a:t>
            </a:r>
          </a:p>
          <a:p>
            <a:pPr algn="just"/>
            <a:r>
              <a:rPr lang="en-US" dirty="0"/>
              <a:t>The size of a vertex cover is the number of vertices in it.</a:t>
            </a:r>
          </a:p>
          <a:p>
            <a:pPr algn="just"/>
            <a:r>
              <a:rPr lang="en-US" dirty="0">
                <a:solidFill>
                  <a:schemeClr val="accent4"/>
                </a:solidFill>
              </a:rPr>
              <a:t>The graph beside has a vertex cover {w, z} of size 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6E52B-AD7A-65DD-7EFC-5503D68F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624" y="4125886"/>
            <a:ext cx="8127999" cy="55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89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Vertex-cover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vertex cover problem is known to be NP-hard, meaning there is no known efficient algorithm to find the optimal solution for large graphs in polynomial time. As such, it is considered one of the classic NP-complete problems. This implies that, as the graph grows larger, the time required to find the optimal solution grows exponentially.</a:t>
            </a:r>
          </a:p>
          <a:p>
            <a:pPr marL="0" indent="0" algn="just" eaLnBrk="1" hangingPunct="1">
              <a:buNone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marL="0" indent="0" algn="just" eaLnBrk="1" hangingPunct="1">
              <a:buNone/>
            </a:pPr>
            <a:r>
              <a:rPr lang="en-US" dirty="0"/>
              <a:t>The vertex cover problem has numerous real-world applications, including resource allocation, network design, sensor placement, and task scheduling. Its significance arises from its connection to many other NP-hard problems, making it an essential problem in the study of computational complexity and algorithm design.</a:t>
            </a:r>
          </a:p>
        </p:txBody>
      </p:sp>
    </p:spTree>
    <p:extLst>
      <p:ext uri="{BB962C8B-B14F-4D97-AF65-F5344CB8AC3E}">
        <p14:creationId xmlns:p14="http://schemas.microsoft.com/office/powerpoint/2010/main" val="19995430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Vertex-cover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Input: </a:t>
                </a:r>
                <a:r>
                  <a:rPr lang="en-US" dirty="0"/>
                  <a:t>An undirected graph G(V, E), where V represents the set of vertices and E represents the set of edges.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Output: </a:t>
                </a:r>
                <a:r>
                  <a:rPr lang="en-US" dirty="0"/>
                  <a:t>A vertex cover C, which is a subset of V such that for every edge (u, v) in E, either u or v (or both) must be in C.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Decision problem: </a:t>
                </a:r>
                <a:r>
                  <a:rPr lang="en-US" dirty="0"/>
                  <a:t>Whether a graph has a vertex cover of a given size k.</a:t>
                </a:r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As a language we define:</a:t>
                </a:r>
              </a:p>
              <a:p>
                <a:pPr marL="0" indent="0" algn="ctr" eaLnBrk="1" hangingPunct="1">
                  <a:buNone/>
                </a:pPr>
                <a:r>
                  <a:rPr lang="en-US" b="0" dirty="0"/>
                  <a:t>VERTEX-COVER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graph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vertex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cover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1760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HAMILTONIAN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1118317" cy="852331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problem of finding a Hamiltonian cycle in an undirected graph has been studied for over a hundred years.</a:t>
            </a:r>
          </a:p>
          <a:p>
            <a:pPr algn="just"/>
            <a:r>
              <a:rPr lang="en-US" dirty="0"/>
              <a:t>A Hamiltonian cycle of an undirected graph is a simple cycle that contains each vertex in V.</a:t>
            </a:r>
          </a:p>
          <a:p>
            <a:pPr algn="just"/>
            <a:r>
              <a:rPr lang="en-US" dirty="0"/>
              <a:t>A graph that contains a Hamiltonian cycle is said to be Hamiltonian, and otherwise it is </a:t>
            </a:r>
            <a:r>
              <a:rPr lang="en-US" dirty="0" err="1"/>
              <a:t>nonhamiltonian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Beside, we have an example of Hamiltonian graph (a) and </a:t>
            </a:r>
            <a:r>
              <a:rPr lang="en-US" dirty="0" err="1"/>
              <a:t>nonhamiltonian</a:t>
            </a:r>
            <a:r>
              <a:rPr lang="en-US" dirty="0"/>
              <a:t> graph (b).</a:t>
            </a:r>
          </a:p>
        </p:txBody>
      </p:sp>
      <p:pic>
        <p:nvPicPr>
          <p:cNvPr id="6" name="Picture 5" descr="A diagram of a hexagon with lines and dots&#10;&#10;Description automatically generated">
            <a:extLst>
              <a:ext uri="{FF2B5EF4-FFF2-40B4-BE49-F238E27FC236}">
                <a16:creationId xmlns:a16="http://schemas.microsoft.com/office/drawing/2014/main" id="{748C584B-0994-A99B-E6D3-7B9CD1C4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1" y="4125885"/>
            <a:ext cx="9998887" cy="56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549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15003</TotalTime>
  <Words>1605</Words>
  <Application>Microsoft Macintosh PowerPoint</Application>
  <PresentationFormat>Custom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Open Sans Light</vt:lpstr>
      <vt:lpstr>Cambria Math</vt:lpstr>
      <vt:lpstr>Söhne</vt:lpstr>
      <vt:lpstr>Open Sans Semibold</vt:lpstr>
      <vt:lpstr>OCRB</vt:lpstr>
      <vt:lpstr>Avenir Book</vt:lpstr>
      <vt:lpstr>Open Sans ExtraBold</vt:lpstr>
      <vt:lpstr>Arial</vt:lpstr>
      <vt:lpstr>21_BasicWhite</vt:lpstr>
      <vt:lpstr>NP-Completeness Problems</vt:lpstr>
      <vt:lpstr>Outline Materials</vt:lpstr>
      <vt:lpstr>Learning outcomes</vt:lpstr>
      <vt:lpstr>NP-Complete Problems</vt:lpstr>
      <vt:lpstr>NP-Complete Problems</vt:lpstr>
      <vt:lpstr>Vertex-cover</vt:lpstr>
      <vt:lpstr>Vertex-cover</vt:lpstr>
      <vt:lpstr>Vertex-cover</vt:lpstr>
      <vt:lpstr>HAMILTONIAN CYCLE</vt:lpstr>
      <vt:lpstr>HAMILTONIAN CYCLE</vt:lpstr>
      <vt:lpstr>Hamiltonian cycle</vt:lpstr>
      <vt:lpstr>TRAVELLING SALESPERSON</vt:lpstr>
      <vt:lpstr>TRAVELLING SALESPERSON</vt:lpstr>
      <vt:lpstr>TRAVELLING SALESPERSON</vt:lpstr>
      <vt:lpstr>Travelling salesperson</vt:lpstr>
      <vt:lpstr>SUBSET-SUM</vt:lpstr>
      <vt:lpstr>SUBSET-SUM</vt:lpstr>
      <vt:lpstr>SUBSET-SUM</vt:lpstr>
      <vt:lpstr>Reduction Strategies</vt:lpstr>
      <vt:lpstr>Reduction Strategies</vt:lpstr>
      <vt:lpstr>Reduction Strategies</vt:lpstr>
      <vt:lpstr>Reduction Strategies</vt:lpstr>
      <vt:lpstr>Summary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67</cp:revision>
  <dcterms:created xsi:type="dcterms:W3CDTF">2023-06-13T08:42:51Z</dcterms:created>
  <dcterms:modified xsi:type="dcterms:W3CDTF">2023-11-23T09:49:16Z</dcterms:modified>
</cp:coreProperties>
</file>